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Bebas Neu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g0NeR/t/0FbnChYWGCQpYTeqW+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BebasNeu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jpg>
</file>

<file path=ppt/media/image12.png>
</file>

<file path=ppt/media/image13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53da23491_1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3553da2349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4fc08bfd3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304fc08bfd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53da23491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553da234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53da23491_1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553da2349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53da23491_1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553da2349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53da23491_1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3553da2349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" type="title">
  <p:cSld name="TITLE">
    <p:bg>
      <p:bgPr>
        <a:solidFill>
          <a:srgbClr val="1D1D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7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Título y tex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8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1_Título y texto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 type="blank">
  <p:cSld name="BLANK">
    <p:bg>
      <p:bgPr>
        <a:solidFill>
          <a:srgbClr val="1D1D3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0" title="KeepcodingColores_RGB 1.png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3050" y="1453825"/>
            <a:ext cx="7480151" cy="221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0"/>
          <p:cNvSpPr/>
          <p:nvPr/>
        </p:nvSpPr>
        <p:spPr>
          <a:xfrm>
            <a:off x="25" y="4866050"/>
            <a:ext cx="9144000" cy="2775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0498" y="4893923"/>
            <a:ext cx="221751" cy="2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0"/>
          <p:cNvSpPr txBox="1"/>
          <p:nvPr/>
        </p:nvSpPr>
        <p:spPr>
          <a:xfrm>
            <a:off x="1802250" y="4866063"/>
            <a:ext cx="1308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www.keepcoding.io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0"/>
          <p:cNvSpPr txBox="1"/>
          <p:nvPr/>
        </p:nvSpPr>
        <p:spPr>
          <a:xfrm>
            <a:off x="3823325" y="4866050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cursos@keepcoding.io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575" y="4893925"/>
            <a:ext cx="221750" cy="2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10"/>
          <p:cNvSpPr txBox="1"/>
          <p:nvPr/>
        </p:nvSpPr>
        <p:spPr>
          <a:xfrm>
            <a:off x="5967675" y="4866025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highlight>
                  <a:srgbClr val="161625"/>
                </a:highlight>
                <a:latin typeface="Arial"/>
                <a:ea typeface="Arial"/>
                <a:cs typeface="Arial"/>
                <a:sym typeface="Arial"/>
              </a:rPr>
              <a:t>(+34) 916 33 1779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3875" y="4893938"/>
            <a:ext cx="221750" cy="2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tilla Vacía">
  <p:cSld name="Plantilla Vacía">
    <p:bg>
      <p:bgPr>
        <a:solidFill>
          <a:srgbClr val="1D1D30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idx="12" type="sldNum"/>
          </p:nvPr>
        </p:nvSpPr>
        <p:spPr>
          <a:xfrm>
            <a:off x="8404958" y="45573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" name="Google Shape;30;p11"/>
          <p:cNvSpPr txBox="1"/>
          <p:nvPr>
            <p:ph type="ctrTitle"/>
          </p:nvPr>
        </p:nvSpPr>
        <p:spPr>
          <a:xfrm>
            <a:off x="311708" y="5692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11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1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11"/>
          <p:cNvSpPr txBox="1"/>
          <p:nvPr/>
        </p:nvSpPr>
        <p:spPr>
          <a:xfrm>
            <a:off x="3094950" y="3234100"/>
            <a:ext cx="2954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Roboto"/>
              <a:buNone/>
            </a:pPr>
            <a:r>
              <a:rPr b="1" i="0" lang="es" sz="3400" u="none" cap="none" strike="noStrike">
                <a:solidFill>
                  <a:srgbClr val="F6FE8C"/>
                </a:solidFill>
                <a:latin typeface="Arial"/>
                <a:ea typeface="Arial"/>
                <a:cs typeface="Arial"/>
                <a:sym typeface="Arial"/>
              </a:rPr>
              <a:t>Subtítulo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ía">
  <p:cSld name="Vacía">
    <p:bg>
      <p:bgPr>
        <a:solidFill>
          <a:srgbClr val="1D1D3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1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553da23491_1_9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g3553da23491_1_93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  <p:sp>
        <p:nvSpPr>
          <p:cNvPr id="49" name="Google Shape;49;p1"/>
          <p:cNvSpPr txBox="1"/>
          <p:nvPr>
            <p:ph idx="1" type="subTitle"/>
          </p:nvPr>
        </p:nvSpPr>
        <p:spPr>
          <a:xfrm>
            <a:off x="1345800" y="3234100"/>
            <a:ext cx="6217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400">
                <a:solidFill>
                  <a:srgbClr val="F6FE8C"/>
                </a:solidFill>
              </a:rPr>
              <a:t>Contenido del curso</a:t>
            </a:r>
            <a:endParaRPr sz="3400">
              <a:solidFill>
                <a:srgbClr val="F6FE8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53da23491_1_23"/>
          <p:cNvSpPr/>
          <p:nvPr/>
        </p:nvSpPr>
        <p:spPr>
          <a:xfrm>
            <a:off x="603606" y="1751531"/>
            <a:ext cx="7955700" cy="235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3553da23491_1_23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GenAI Project Lifecycle</a:t>
            </a:r>
            <a:endParaRPr/>
          </a:p>
        </p:txBody>
      </p:sp>
      <p:sp>
        <p:nvSpPr>
          <p:cNvPr id="105" name="Google Shape;105;g3553da23491_1_23"/>
          <p:cNvSpPr/>
          <p:nvPr/>
        </p:nvSpPr>
        <p:spPr>
          <a:xfrm>
            <a:off x="605200" y="1735200"/>
            <a:ext cx="10980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3553da23491_1_23"/>
          <p:cNvSpPr/>
          <p:nvPr/>
        </p:nvSpPr>
        <p:spPr>
          <a:xfrm>
            <a:off x="1703201" y="1735200"/>
            <a:ext cx="12372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3553da23491_1_23"/>
          <p:cNvSpPr/>
          <p:nvPr/>
        </p:nvSpPr>
        <p:spPr>
          <a:xfrm>
            <a:off x="2940365" y="1735200"/>
            <a:ext cx="13737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3553da23491_1_23"/>
          <p:cNvSpPr/>
          <p:nvPr/>
        </p:nvSpPr>
        <p:spPr>
          <a:xfrm>
            <a:off x="5634325" y="1735200"/>
            <a:ext cx="12213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3553da23491_1_23"/>
          <p:cNvSpPr/>
          <p:nvPr/>
        </p:nvSpPr>
        <p:spPr>
          <a:xfrm>
            <a:off x="6855600" y="1735200"/>
            <a:ext cx="16977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" name="Google Shape;110;g3553da23491_1_23"/>
          <p:cNvGrpSpPr/>
          <p:nvPr/>
        </p:nvGrpSpPr>
        <p:grpSpPr>
          <a:xfrm>
            <a:off x="597475" y="1301432"/>
            <a:ext cx="1434848" cy="2431700"/>
            <a:chOff x="0" y="1189982"/>
            <a:chExt cx="1955100" cy="3482813"/>
          </a:xfrm>
        </p:grpSpPr>
        <p:sp>
          <p:nvSpPr>
            <p:cNvPr id="111" name="Google Shape;111;g3553da23491_1_23"/>
            <p:cNvSpPr/>
            <p:nvPr/>
          </p:nvSpPr>
          <p:spPr>
            <a:xfrm>
              <a:off x="0" y="1189982"/>
              <a:ext cx="1955100" cy="669000"/>
            </a:xfrm>
            <a:prstGeom prst="homePlate">
              <a:avLst>
                <a:gd fmla="val 50000" name="adj"/>
              </a:avLst>
            </a:prstGeom>
            <a:solidFill>
              <a:srgbClr val="274E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definicióN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12" name="Google Shape;112;g3553da23491_1_23"/>
            <p:cNvSpPr txBox="1"/>
            <p:nvPr/>
          </p:nvSpPr>
          <p:spPr>
            <a:xfrm>
              <a:off x="10526" y="2057095"/>
              <a:ext cx="14961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Caso de uso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Definir coste y alcance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RAI &amp; Ethics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13" name="Google Shape;113;g3553da23491_1_23"/>
          <p:cNvGrpSpPr/>
          <p:nvPr/>
        </p:nvGrpSpPr>
        <p:grpSpPr>
          <a:xfrm>
            <a:off x="1712317" y="1301199"/>
            <a:ext cx="1504704" cy="2432223"/>
            <a:chOff x="2263425" y="1189775"/>
            <a:chExt cx="2541300" cy="3483063"/>
          </a:xfrm>
        </p:grpSpPr>
        <p:sp>
          <p:nvSpPr>
            <p:cNvPr id="114" name="Google Shape;114;g3553da23491_1_23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MODELO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15" name="Google Shape;115;g3553da23491_1_23"/>
            <p:cNvSpPr txBox="1"/>
            <p:nvPr/>
          </p:nvSpPr>
          <p:spPr>
            <a:xfrm>
              <a:off x="2351406" y="2057138"/>
              <a:ext cx="1993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Modelo existente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pre-entrenar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116" name="Google Shape;116;g3553da23491_1_23"/>
          <p:cNvSpPr/>
          <p:nvPr/>
        </p:nvSpPr>
        <p:spPr>
          <a:xfrm>
            <a:off x="4314075" y="1735200"/>
            <a:ext cx="13203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g3553da23491_1_23"/>
          <p:cNvGrpSpPr/>
          <p:nvPr/>
        </p:nvGrpSpPr>
        <p:grpSpPr>
          <a:xfrm>
            <a:off x="2934809" y="1301234"/>
            <a:ext cx="1697588" cy="2432096"/>
            <a:chOff x="2804109" y="1189775"/>
            <a:chExt cx="2541300" cy="3482382"/>
          </a:xfrm>
        </p:grpSpPr>
        <p:sp>
          <p:nvSpPr>
            <p:cNvPr id="118" name="Google Shape;118;g3553da23491_1_23"/>
            <p:cNvSpPr/>
            <p:nvPr/>
          </p:nvSpPr>
          <p:spPr>
            <a:xfrm>
              <a:off x="280410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ADAPTACIóN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19" name="Google Shape;119;g3553da23491_1_23"/>
            <p:cNvSpPr txBox="1"/>
            <p:nvPr/>
          </p:nvSpPr>
          <p:spPr>
            <a:xfrm>
              <a:off x="2812479" y="2056457"/>
              <a:ext cx="2056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PromPt Engineering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RAG, react,...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Fine-tuning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20" name="Google Shape;120;g3553da23491_1_23"/>
          <p:cNvGrpSpPr/>
          <p:nvPr/>
        </p:nvGrpSpPr>
        <p:grpSpPr>
          <a:xfrm>
            <a:off x="5618898" y="1300799"/>
            <a:ext cx="1544348" cy="2432219"/>
            <a:chOff x="8176915" y="1189775"/>
            <a:chExt cx="2541300" cy="3483058"/>
          </a:xfrm>
        </p:grpSpPr>
        <p:sp>
          <p:nvSpPr>
            <p:cNvPr id="121" name="Google Shape;121;g3553da23491_1_23"/>
            <p:cNvSpPr/>
            <p:nvPr/>
          </p:nvSpPr>
          <p:spPr>
            <a:xfrm>
              <a:off x="817691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MLOPS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22" name="Google Shape;122;g3553da23491_1_23"/>
            <p:cNvSpPr txBox="1"/>
            <p:nvPr/>
          </p:nvSpPr>
          <p:spPr>
            <a:xfrm>
              <a:off x="8224722" y="2057133"/>
              <a:ext cx="1987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Optimitzación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Deploy del modelo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23" name="Google Shape;123;g3553da23491_1_23"/>
          <p:cNvGrpSpPr/>
          <p:nvPr/>
        </p:nvGrpSpPr>
        <p:grpSpPr>
          <a:xfrm>
            <a:off x="6855601" y="1300900"/>
            <a:ext cx="1944836" cy="2432219"/>
            <a:chOff x="8176904" y="1189782"/>
            <a:chExt cx="2584500" cy="3483057"/>
          </a:xfrm>
        </p:grpSpPr>
        <p:sp>
          <p:nvSpPr>
            <p:cNvPr id="124" name="Google Shape;124;g3553da23491_1_23"/>
            <p:cNvSpPr/>
            <p:nvPr/>
          </p:nvSpPr>
          <p:spPr>
            <a:xfrm>
              <a:off x="8176904" y="1189782"/>
              <a:ext cx="2584500" cy="6690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integracióN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25" name="Google Shape;125;g3553da23491_1_23"/>
            <p:cNvSpPr txBox="1"/>
            <p:nvPr/>
          </p:nvSpPr>
          <p:spPr>
            <a:xfrm>
              <a:off x="8176937" y="2057139"/>
              <a:ext cx="2256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Api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Crear llm-powered apps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26" name="Google Shape;126;g3553da23491_1_23"/>
          <p:cNvGrpSpPr/>
          <p:nvPr/>
        </p:nvGrpSpPr>
        <p:grpSpPr>
          <a:xfrm>
            <a:off x="4309812" y="1300977"/>
            <a:ext cx="1642188" cy="2432082"/>
            <a:chOff x="2804109" y="1189775"/>
            <a:chExt cx="2541300" cy="3482363"/>
          </a:xfrm>
        </p:grpSpPr>
        <p:sp>
          <p:nvSpPr>
            <p:cNvPr id="127" name="Google Shape;127;g3553da23491_1_23"/>
            <p:cNvSpPr/>
            <p:nvPr/>
          </p:nvSpPr>
          <p:spPr>
            <a:xfrm>
              <a:off x="280410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EVALUACIÓN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128" name="Google Shape;128;g3553da23491_1_23"/>
            <p:cNvSpPr txBox="1"/>
            <p:nvPr/>
          </p:nvSpPr>
          <p:spPr>
            <a:xfrm>
              <a:off x="2811147" y="2056438"/>
              <a:ext cx="2172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CUSTOM</a:t>
              </a:r>
              <a:b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</a:br>
              <a:b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</a:b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W&amp;B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129" name="Google Shape;129;g3553da23491_1_23"/>
          <p:cNvSpPr/>
          <p:nvPr/>
        </p:nvSpPr>
        <p:spPr>
          <a:xfrm flipH="1">
            <a:off x="343550" y="3988200"/>
            <a:ext cx="1373700" cy="467100"/>
          </a:xfrm>
          <a:prstGeom prst="homePlate">
            <a:avLst>
              <a:gd fmla="val 5000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0" name="Google Shape;130;g3553da23491_1_23"/>
          <p:cNvSpPr/>
          <p:nvPr/>
        </p:nvSpPr>
        <p:spPr>
          <a:xfrm flipH="1">
            <a:off x="1463550" y="3988200"/>
            <a:ext cx="1544400" cy="467100"/>
          </a:xfrm>
          <a:prstGeom prst="homePlate">
            <a:avLst>
              <a:gd fmla="val 50000" name="adj"/>
            </a:avLst>
          </a:prstGeom>
          <a:solidFill>
            <a:srgbClr val="66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1" name="Google Shape;131;g3553da23491_1_23"/>
          <p:cNvSpPr/>
          <p:nvPr/>
        </p:nvSpPr>
        <p:spPr>
          <a:xfrm flipH="1">
            <a:off x="2714775" y="3988200"/>
            <a:ext cx="1599300" cy="467100"/>
          </a:xfrm>
          <a:prstGeom prst="homePlat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2" name="Google Shape;132;g3553da23491_1_23"/>
          <p:cNvSpPr/>
          <p:nvPr/>
        </p:nvSpPr>
        <p:spPr>
          <a:xfrm flipH="1">
            <a:off x="4074400" y="3988200"/>
            <a:ext cx="1697700" cy="467100"/>
          </a:xfrm>
          <a:prstGeom prst="homePlate">
            <a:avLst>
              <a:gd fmla="val 50000" name="adj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3" name="Google Shape;133;g3553da23491_1_23"/>
          <p:cNvSpPr/>
          <p:nvPr/>
        </p:nvSpPr>
        <p:spPr>
          <a:xfrm flipH="1">
            <a:off x="5420650" y="3988200"/>
            <a:ext cx="1642200" cy="467100"/>
          </a:xfrm>
          <a:prstGeom prst="homePlate">
            <a:avLst>
              <a:gd fmla="val 5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4" name="Google Shape;134;g3553da23491_1_23"/>
          <p:cNvSpPr/>
          <p:nvPr/>
        </p:nvSpPr>
        <p:spPr>
          <a:xfrm flipH="1">
            <a:off x="6641100" y="3988200"/>
            <a:ext cx="1912200" cy="467100"/>
          </a:xfrm>
          <a:prstGeom prst="homePlate">
            <a:avLst>
              <a:gd fmla="val 50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5" name="Google Shape;135;g3553da23491_1_23"/>
          <p:cNvSpPr/>
          <p:nvPr/>
        </p:nvSpPr>
        <p:spPr>
          <a:xfrm>
            <a:off x="6499075" y="3223675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3553da23491_1_23"/>
          <p:cNvSpPr/>
          <p:nvPr/>
        </p:nvSpPr>
        <p:spPr>
          <a:xfrm>
            <a:off x="5371525" y="3478656"/>
            <a:ext cx="20775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3553da23491_1_23"/>
          <p:cNvSpPr/>
          <p:nvPr/>
        </p:nvSpPr>
        <p:spPr>
          <a:xfrm>
            <a:off x="3965950" y="3719221"/>
            <a:ext cx="34830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3553da23491_1_23"/>
          <p:cNvSpPr/>
          <p:nvPr/>
        </p:nvSpPr>
        <p:spPr>
          <a:xfrm>
            <a:off x="3950775" y="3450250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3553da23491_1_23"/>
          <p:cNvSpPr/>
          <p:nvPr/>
        </p:nvSpPr>
        <p:spPr>
          <a:xfrm>
            <a:off x="2581750" y="3719225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Contenido del curso</a:t>
            </a:r>
            <a:endParaRPr/>
          </a:p>
        </p:txBody>
      </p:sp>
      <p:sp>
        <p:nvSpPr>
          <p:cNvPr id="55" name="Google Shape;55;p2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Vibecoding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Fundamentals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Transformers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LLM Pretraining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Prompt Engineering for Developers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Finetuning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Reasoning Models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LLMOps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Model Evaluation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Multimodal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Vectorstores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Retrieval Augmented Generation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Agents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Agents Evaluation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From Idea to PoC</a:t>
            </a:r>
            <a:endParaRPr/>
          </a:p>
          <a:p>
            <a:pPr indent="-3086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Final Project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/>
        </p:nvSpPr>
        <p:spPr>
          <a:xfrm>
            <a:off x="815662" y="1086118"/>
            <a:ext cx="7272270" cy="3224012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4859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"/>
          <p:cNvSpPr txBox="1"/>
          <p:nvPr/>
        </p:nvSpPr>
        <p:spPr>
          <a:xfrm>
            <a:off x="3830625" y="1275150"/>
            <a:ext cx="5019900" cy="12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es" sz="58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Eric Risco</a:t>
            </a:r>
            <a:br>
              <a:rPr b="0" i="0" lang="es" sz="34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r>
              <a:rPr b="0" i="0" lang="es" sz="25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AI TECH LEAD </a:t>
            </a:r>
            <a:r>
              <a:rPr b="0" i="0" lang="es" sz="2500" u="none" cap="none" strike="noStrike">
                <a:solidFill>
                  <a:srgbClr val="D20072"/>
                </a:solidFill>
                <a:latin typeface="Bebas Neue"/>
                <a:ea typeface="Bebas Neue"/>
                <a:cs typeface="Bebas Neue"/>
                <a:sym typeface="Bebas Neue"/>
              </a:rPr>
              <a:t>Andorra telecom</a:t>
            </a:r>
            <a:endParaRPr b="0" i="0" sz="2500" u="none" cap="none" strike="noStrike">
              <a:solidFill>
                <a:srgbClr val="D20072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AI INSTRUCTOR </a:t>
            </a:r>
            <a:r>
              <a:rPr b="0" i="0" lang="es" sz="2500" u="none" cap="none" strike="noStrike">
                <a:solidFill>
                  <a:srgbClr val="E28300"/>
                </a:solidFill>
                <a:latin typeface="Bebas Neue"/>
                <a:ea typeface="Bebas Neue"/>
                <a:cs typeface="Bebas Neue"/>
                <a:sym typeface="Bebas Neue"/>
              </a:rPr>
              <a:t>KEEPCODING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GOOGLE DEVELOPER EXPERT </a:t>
            </a:r>
            <a:r>
              <a:rPr b="0" i="0" lang="es" sz="2500" u="none" cap="none" strike="noStrike">
                <a:solidFill>
                  <a:srgbClr val="0070C0"/>
                </a:solidFill>
                <a:latin typeface="Bebas Neue"/>
                <a:ea typeface="Bebas Neue"/>
                <a:cs typeface="Bebas Neue"/>
                <a:sym typeface="Bebas Neue"/>
              </a:rPr>
              <a:t>IA</a:t>
            </a:r>
            <a:br>
              <a:rPr b="0" i="0" lang="es" sz="14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br>
              <a:rPr b="0" i="0" lang="es" sz="14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</a:br>
            <a:endParaRPr b="0" i="0" sz="14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1100" y="3562900"/>
            <a:ext cx="610900" cy="61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4130" y="3562900"/>
            <a:ext cx="610901" cy="61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80350" y="1445213"/>
            <a:ext cx="2253074" cy="2253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DevExpert (@GoogleDevExpert) / X" id="65" name="Google Shape;65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87161" y="3562900"/>
            <a:ext cx="610900" cy="6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Normas</a:t>
            </a:r>
            <a:endParaRPr/>
          </a:p>
        </p:txBody>
      </p:sp>
      <p:sp>
        <p:nvSpPr>
          <p:cNvPr id="71" name="Google Shape;71;p4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>
                <a:latin typeface="Roboto"/>
                <a:ea typeface="Roboto"/>
                <a:cs typeface="Roboto"/>
                <a:sym typeface="Roboto"/>
              </a:rPr>
              <a:t>✋ Interrumpir en cualquier momento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>
                <a:latin typeface="Roboto"/>
                <a:ea typeface="Roboto"/>
                <a:cs typeface="Roboto"/>
                <a:sym typeface="Roboto"/>
              </a:rPr>
              <a:t>🤔 Pregunt</a:t>
            </a:r>
            <a:r>
              <a:rPr lang="es">
                <a:latin typeface="Roboto"/>
                <a:ea typeface="Roboto"/>
                <a:cs typeface="Roboto"/>
                <a:sym typeface="Roboto"/>
              </a:rPr>
              <a:t>ar</a:t>
            </a:r>
            <a:r>
              <a:rPr lang="es" sz="2000">
                <a:latin typeface="Roboto"/>
                <a:ea typeface="Roboto"/>
                <a:cs typeface="Roboto"/>
                <a:sym typeface="Roboto"/>
              </a:rPr>
              <a:t> si hay algún concepto que no se entiende desde el principio, después es complicado recuperar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🔑 </a:t>
            </a:r>
            <a:r>
              <a:rPr lang="es">
                <a:latin typeface="Roboto"/>
                <a:ea typeface="Roboto"/>
                <a:cs typeface="Roboto"/>
                <a:sym typeface="Roboto"/>
              </a:rPr>
              <a:t>Cuando veáis una llave. 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EL CONCEPTO 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ES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 IMPORTANTE!</a:t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  <a:p>
            <a:pPr indent="-181609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4fc08bfd3_0_1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Normas</a:t>
            </a:r>
            <a:endParaRPr/>
          </a:p>
        </p:txBody>
      </p:sp>
      <p:sp>
        <p:nvSpPr>
          <p:cNvPr id="77" name="Google Shape;77;g304fc08bfd3_0_1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🧪</a:t>
            </a:r>
            <a:r>
              <a:rPr lang="es" sz="20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>
                <a:latin typeface="Roboto"/>
                <a:ea typeface="Roboto"/>
                <a:cs typeface="Roboto"/>
                <a:sym typeface="Roboto"/>
              </a:rPr>
              <a:t>Hay MUCHO laboratorio. La mayoría no entraremos al detalle y ya estarán ejecutados.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🏅</a:t>
            </a:r>
            <a:r>
              <a:rPr lang="es" sz="20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>
                <a:latin typeface="Roboto"/>
                <a:ea typeface="Roboto"/>
                <a:cs typeface="Roboto"/>
                <a:sym typeface="Roboto"/>
              </a:rPr>
              <a:t>Os puedo pedir “trabajitos” para el siguiente dia. ¡Estad atentos!</a:t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  <a:p>
            <a:pPr indent="-181609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53da23491_1_0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g3553da23491_1_0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3553da23491_1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1700" y="345000"/>
            <a:ext cx="3660599" cy="426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3553da23491_1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22601" y="201888"/>
            <a:ext cx="3298801" cy="4739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g3553da23491_1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488" y="1302188"/>
            <a:ext cx="8157026" cy="25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